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57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65" r:id="rId13"/>
    <p:sldId id="266" r:id="rId14"/>
    <p:sldId id="267" r:id="rId15"/>
    <p:sldId id="268" r:id="rId16"/>
    <p:sldId id="269" r:id="rId17"/>
  </p:sldIdLst>
  <p:sldSz cx="12188825" cy="6858000"/>
  <p:notesSz cx="7104063" cy="10234613"/>
  <p:defaultTextStyle>
    <a:defPPr rtl="0"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 userDrawn="1">
          <p15:clr>
            <a:srgbClr val="A4A3A4"/>
          </p15:clr>
        </p15:guide>
        <p15:guide id="2" pos="223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280" autoAdjust="0"/>
  </p:normalViewPr>
  <p:slideViewPr>
    <p:cSldViewPr>
      <p:cViewPr varScale="1">
        <p:scale>
          <a:sx n="109" d="100"/>
          <a:sy n="109" d="100"/>
        </p:scale>
        <p:origin x="672" y="96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90" d="100"/>
          <a:sy n="90" d="100"/>
        </p:scale>
        <p:origin x="3774" y="96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rtl="0">
              <a:defRPr sz="13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rtl="0">
              <a:defRPr sz="1300"/>
            </a:lvl1pPr>
          </a:lstStyle>
          <a:p>
            <a:pPr algn="r" rtl="0"/>
            <a:fld id="{D23AD615-F7B9-4CA9-9630-D989E6B4EEBC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rtl="0">
              <a:defRPr sz="1300"/>
            </a:lvl1pPr>
          </a:lstStyle>
          <a:p>
            <a:pPr rtl="0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rtl="0">
              <a:defRPr sz="1300"/>
            </a:lvl1pPr>
          </a:lstStyle>
          <a:p>
            <a:pPr algn="r" rtl="0"/>
            <a:fld id="{9C567D4A-04CB-4EDF-8FB1-342A02FC8EC5}" type="slidenum">
              <a:rPr lang="de-DE" smtClean="0"/>
              <a:pPr algn="r" rtl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 rtl="0">
              <a:defRPr sz="1300"/>
            </a:lvl1pPr>
          </a:lstStyle>
          <a:p>
            <a:pPr rtl="0"/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 rtl="0">
              <a:defRPr sz="1300"/>
            </a:lvl1pPr>
          </a:lstStyle>
          <a:p>
            <a:fld id="{420BF37A-35FB-46AF-80C3-B0D3242F2FFD}" type="datetime1">
              <a:rPr lang="de-DE" smtClean="0"/>
              <a:pPr/>
              <a:t>15.04.2024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pPr rtl="0"/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 rtl="0"/>
            <a:r>
              <a:rPr lang="de-DE" dirty="0"/>
              <a:t>Textmasterformat bearbeiten</a:t>
            </a:r>
          </a:p>
          <a:p>
            <a:pPr lvl="1" rtl="0"/>
            <a:r>
              <a:rPr lang="de-DE" dirty="0"/>
              <a:t>Zweite Ebene</a:t>
            </a:r>
          </a:p>
          <a:p>
            <a:pPr lvl="2" rtl="0"/>
            <a:r>
              <a:rPr lang="de-DE" dirty="0"/>
              <a:t>Dritte Ebene</a:t>
            </a:r>
          </a:p>
          <a:p>
            <a:pPr lvl="3" rtl="0"/>
            <a:r>
              <a:rPr lang="de-DE" dirty="0"/>
              <a:t>Vierte Ebene</a:t>
            </a:r>
          </a:p>
          <a:p>
            <a:pPr lvl="4" rtl="0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 rtl="0">
              <a:defRPr sz="1300"/>
            </a:lvl1pPr>
          </a:lstStyle>
          <a:p>
            <a:pPr rtl="0"/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 rtl="0">
              <a:defRPr sz="1300"/>
            </a:lvl1pPr>
          </a:lstStyle>
          <a:p>
            <a:fld id="{2E61351F-DBB1-4664-ADA9-83BC7CB8848D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22805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4528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52282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28084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2690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207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9972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4033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18801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7997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15140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76712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2E61351F-DBB1-4664-ADA9-83BC7CB8848D}" type="slidenum">
              <a:rPr lang="de-DE" smtClean="0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0180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93814" y="990600"/>
            <a:ext cx="8458200" cy="3200400"/>
          </a:xfrm>
        </p:spPr>
        <p:txBody>
          <a:bodyPr rtlCol="0">
            <a:normAutofit/>
          </a:bodyPr>
          <a:lstStyle>
            <a:lvl1pPr algn="l" rtl="0">
              <a:defRPr sz="6000"/>
            </a:lvl1pPr>
          </a:lstStyle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293813" y="4267200"/>
            <a:ext cx="8458200" cy="1371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958A4822-DD63-441C-8384-D9233BFB027D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3538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marL="1600200" algn="l" rtl="0">
              <a:defRPr/>
            </a:lvl6pPr>
            <a:lvl7pPr marL="1874520" algn="l" rtl="0">
              <a:defRPr/>
            </a:lvl7pPr>
            <a:lvl8pPr marL="2148840" algn="l" rtl="0">
              <a:defRPr/>
            </a:lvl8pPr>
            <a:lvl9pPr marL="2423160" algn="l" rtl="0">
              <a:defRPr/>
            </a:lvl9pPr>
          </a:lstStyle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9DE6E2C8-C00A-4AF8-9EA6-8F16CAA03894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757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9752014" y="381000"/>
            <a:ext cx="1904998" cy="5791200"/>
          </a:xfrm>
        </p:spPr>
        <p:txBody>
          <a:bodyPr vert="eaVert" rtlCol="0"/>
          <a:lstStyle/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293814" y="381000"/>
            <a:ext cx="8305800" cy="5791200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D1DB6EC2-9C77-4D13-B6DF-F387E586B100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22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78766840-FF4B-4854-AA8A-3CEBB7AF937F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476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3813" y="2057400"/>
            <a:ext cx="8458201" cy="2666999"/>
          </a:xfrm>
        </p:spPr>
        <p:txBody>
          <a:bodyPr rtlCol="0" anchor="b">
            <a:normAutofit/>
          </a:bodyPr>
          <a:lstStyle>
            <a:lvl1pPr algn="l" rtl="0">
              <a:defRPr sz="4800" b="0" i="0" cap="none" baseline="0"/>
            </a:lvl1pPr>
          </a:lstStyle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3813" y="4876800"/>
            <a:ext cx="8458201" cy="1143000"/>
          </a:xfrm>
        </p:spPr>
        <p:txBody>
          <a:bodyPr rtlCol="0" anchor="t">
            <a:normAutofit/>
          </a:bodyPr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EF3800DA-9CD5-484C-9893-536EF8E705DB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8620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293812" y="1676400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02035" y="1676401"/>
            <a:ext cx="4700016" cy="44958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33CC02B5-2097-4A0B-A4E1-95F34055A00F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746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3813" y="1676399"/>
            <a:ext cx="4701142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293813" y="2516457"/>
            <a:ext cx="4701142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1754" y="1676399"/>
            <a:ext cx="4703259" cy="762001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400" b="0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1754" y="2516457"/>
            <a:ext cx="4703259" cy="3655743"/>
          </a:xfrm>
        </p:spPr>
        <p:txBody>
          <a:bodyPr rtlCol="0"/>
          <a:lstStyle>
            <a:lvl1pPr algn="l" rtl="0">
              <a:defRPr sz="22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marL="1600200" algn="l" rtl="0">
              <a:defRPr sz="1600"/>
            </a:lvl6pPr>
            <a:lvl7pPr marL="1874520" algn="l" rtl="0">
              <a:defRPr sz="1600"/>
            </a:lvl7pPr>
            <a:lvl8pPr marL="2148840" algn="l" rtl="0">
              <a:defRPr sz="1600"/>
            </a:lvl8pPr>
            <a:lvl9pPr marL="2423160" algn="l" rtl="0">
              <a:defRPr sz="1600"/>
            </a:lvl9pPr>
          </a:lstStyle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E548837A-B3E5-4ADE-BD5A-5F1DABB9FE94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855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7986D81E-B63C-4174-BF52-C6B2584F4AAD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1595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F9B45B0A-804E-4451-86E2-BD34F259AE4D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3399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0811" y="1676400"/>
            <a:ext cx="3810000" cy="2438400"/>
          </a:xfrm>
        </p:spPr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293813" y="685800"/>
            <a:ext cx="6172200" cy="54864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/>
            </a:lvl8pPr>
            <a:lvl9pPr algn="l" rtl="0">
              <a:defRPr sz="1600"/>
            </a:lvl9pPr>
          </a:lstStyle>
          <a:p>
            <a:pPr lvl="0" rtl="0"/>
            <a:r>
              <a:rPr lang="de-DE"/>
              <a:t>Mastertextformat bearbeiten</a:t>
            </a:r>
          </a:p>
          <a:p>
            <a:pPr lvl="1" rtl="0"/>
            <a:r>
              <a:rPr lang="de-DE"/>
              <a:t>Zweite Ebene</a:t>
            </a:r>
          </a:p>
          <a:p>
            <a:pPr lvl="2" rtl="0"/>
            <a:r>
              <a:rPr lang="de-DE"/>
              <a:t>Dritte Ebene</a:t>
            </a:r>
          </a:p>
          <a:p>
            <a:pPr lvl="3" rtl="0"/>
            <a:r>
              <a:rPr lang="de-DE"/>
              <a:t>Vierte Ebene</a:t>
            </a:r>
          </a:p>
          <a:p>
            <a:pPr lvl="4" rtl="0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70811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 sz="1100"/>
            </a:lvl1pPr>
          </a:lstStyle>
          <a:p>
            <a:fld id="{1A975F76-B1A1-46E6-879A-75781B107BEF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ctr" rtl="0">
              <a:defRPr sz="1100"/>
            </a:lvl1pPr>
          </a:lstStyle>
          <a:p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r" rtl="0">
              <a:defRPr sz="1100"/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885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770812" y="1676400"/>
            <a:ext cx="3810000" cy="2438400"/>
          </a:xfrm>
        </p:spPr>
        <p:txBody>
          <a:bodyPr rtlCol="0" anchor="b">
            <a:noAutofit/>
          </a:bodyPr>
          <a:lstStyle>
            <a:lvl1pPr algn="l" rtl="0">
              <a:defRPr sz="3200" b="0"/>
            </a:lvl1pPr>
          </a:lstStyle>
          <a:p>
            <a:pPr rtl="0"/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 descr="Leerer Platzhalter zum Hinzufügen eines Bilds. Klicken Sie auf den Platzhalter, und wählen Sie das hinzuzufügende Bild aus."/>
          <p:cNvSpPr>
            <a:spLocks noGrp="1"/>
          </p:cNvSpPr>
          <p:nvPr>
            <p:ph type="pic" idx="1"/>
          </p:nvPr>
        </p:nvSpPr>
        <p:spPr>
          <a:xfrm>
            <a:off x="1522412" y="0"/>
            <a:ext cx="5943601" cy="6858000"/>
          </a:xfr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7770812" y="4191000"/>
            <a:ext cx="3810000" cy="15240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39490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836614" y="0"/>
            <a:ext cx="11352212" cy="6858000"/>
          </a:xfrm>
          <a:prstGeom prst="rect">
            <a:avLst/>
          </a:prstGeom>
          <a:gradFill>
            <a:gsLst>
              <a:gs pos="0">
                <a:schemeClr val="bg1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de-DE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293813" y="381000"/>
            <a:ext cx="96012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93813" y="1676400"/>
            <a:ext cx="96012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de-DE" dirty="0"/>
              <a:t>Textmasterformate bearbeiten</a:t>
            </a:r>
          </a:p>
          <a:p>
            <a:pPr lvl="1" rtl="0"/>
            <a:r>
              <a:rPr lang="de-DE" dirty="0"/>
              <a:t>Zweite Ebene</a:t>
            </a:r>
          </a:p>
          <a:p>
            <a:pPr lvl="2" rtl="0"/>
            <a:r>
              <a:rPr lang="de-DE" dirty="0"/>
              <a:t>Dritte Ebene</a:t>
            </a:r>
          </a:p>
          <a:p>
            <a:pPr lvl="3" rtl="0"/>
            <a:r>
              <a:rPr lang="de-DE" dirty="0"/>
              <a:t>Vierte Ebene</a:t>
            </a:r>
          </a:p>
          <a:p>
            <a:pPr lvl="4" rtl="0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27178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72BD61B3-A7B0-439A-B8C0-9DF742B74817}" type="datetime1">
              <a:rPr lang="de-DE" smtClean="0"/>
              <a:t>15.04.2024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en-US"/>
              <a:t>Elisabeth Mader, DSB/A | Validations-Teacher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512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fld id="{81FEFA0A-2F20-4B60-98C6-5FFDA469AA1C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8721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3838" indent="-228600" algn="l" defTabSz="914400" rtl="0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228600" algn="l" defTabSz="914400" rtl="0" eaLnBrk="1" latinLnBrk="0" hangingPunct="1">
        <a:spcBef>
          <a:spcPts val="600"/>
        </a:spcBef>
        <a:buFont typeface="Euphemia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Mit Kommunikation </a:t>
            </a:r>
            <a:br>
              <a:rPr lang="de-DE" b="1" dirty="0">
                <a:latin typeface="Corbel" panose="020B0503020204020204" pitchFamily="34" charset="0"/>
              </a:rPr>
            </a:br>
            <a:r>
              <a:rPr lang="de-DE" b="1" dirty="0">
                <a:latin typeface="Corbel" panose="020B0503020204020204" pitchFamily="34" charset="0"/>
              </a:rPr>
              <a:t>in Beziehung bleiben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1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pic>
        <p:nvPicPr>
          <p:cNvPr id="1026" name="Picture 2" descr="Foto für den Bereich Validation">
            <a:extLst>
              <a:ext uri="{FF2B5EF4-FFF2-40B4-BE49-F238E27FC236}">
                <a16:creationId xmlns:a16="http://schemas.microsoft.com/office/drawing/2014/main" id="{968EB671-CECF-33F3-62EC-5A1BFCB32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25" y="2727626"/>
            <a:ext cx="5726747" cy="3221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B29EF0-1E22-86C0-C026-506C35B52E1B}"/>
              </a:ext>
            </a:extLst>
          </p:cNvPr>
          <p:cNvSpPr txBox="1"/>
          <p:nvPr/>
        </p:nvSpPr>
        <p:spPr>
          <a:xfrm>
            <a:off x="956971" y="5934472"/>
            <a:ext cx="385217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Quelle: https://www.roteskreuz.at/wien/validation</a:t>
            </a:r>
          </a:p>
        </p:txBody>
      </p:sp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Validationsprinzipien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10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B29EF0-1E22-86C0-C026-506C35B52E1B}"/>
              </a:ext>
            </a:extLst>
          </p:cNvPr>
          <p:cNvSpPr txBox="1"/>
          <p:nvPr/>
        </p:nvSpPr>
        <p:spPr>
          <a:xfrm>
            <a:off x="956971" y="5934472"/>
            <a:ext cx="5727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https://www.meinmed.at/therapie/validation/1764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594838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1 „Zuhören mit Empathie schafft Vertrauen“</a:t>
            </a:r>
          </a:p>
        </p:txBody>
      </p:sp>
      <p:pic>
        <p:nvPicPr>
          <p:cNvPr id="6146" name="Picture 2" descr="4 Phasen Validation nach Naomi Feil » Technik &amp; Beispiele | MeinMed.at">
            <a:extLst>
              <a:ext uri="{FF2B5EF4-FFF2-40B4-BE49-F238E27FC236}">
                <a16:creationId xmlns:a16="http://schemas.microsoft.com/office/drawing/2014/main" id="{5CAE6C54-74F2-FD98-133A-304C570530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97" y="2108152"/>
            <a:ext cx="6828474" cy="384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01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Validationsprinzipien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11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702850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2 „Desorientierte Menschen verwenden Symbole“</a:t>
            </a:r>
          </a:p>
        </p:txBody>
      </p:sp>
      <p:pic>
        <p:nvPicPr>
          <p:cNvPr id="5" name="Grafik 4" descr="Ein Bild, das Im Haus, Zubehör, Tasche enthält.&#10;&#10;Automatisch generierte Beschreibung">
            <a:extLst>
              <a:ext uri="{FF2B5EF4-FFF2-40B4-BE49-F238E27FC236}">
                <a16:creationId xmlns:a16="http://schemas.microsoft.com/office/drawing/2014/main" id="{6357F23B-A90F-C700-8FAF-D22F661A8E4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98" y="2122984"/>
            <a:ext cx="4189374" cy="382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47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Validationsprinzipien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12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9620791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3 „Verhalten kann in einem nichterfüllten Grundbedürfnis liegen“ </a:t>
            </a:r>
          </a:p>
        </p:txBody>
      </p:sp>
      <p:pic>
        <p:nvPicPr>
          <p:cNvPr id="7170" name="Picture 2" descr="Nach dem Abitur die richtige Struktur, den richtigen Weg zu finden, ist für viele Jugendliche schwerer als gedacht. Symbolfoto: dpa">
            <a:extLst>
              <a:ext uri="{FF2B5EF4-FFF2-40B4-BE49-F238E27FC236}">
                <a16:creationId xmlns:a16="http://schemas.microsoft.com/office/drawing/2014/main" id="{715117EF-BDA5-BEA2-8BB6-1E96C315F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706" y="2118798"/>
            <a:ext cx="6821906" cy="3830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523C6024-A0AD-D6C5-B9B6-1F7949520C05}"/>
              </a:ext>
            </a:extLst>
          </p:cNvPr>
          <p:cNvSpPr txBox="1"/>
          <p:nvPr/>
        </p:nvSpPr>
        <p:spPr>
          <a:xfrm>
            <a:off x="956971" y="5934472"/>
            <a:ext cx="5727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https://www.noz.de/lokales/osnabrueck/artikel/-22823947</a:t>
            </a:r>
          </a:p>
        </p:txBody>
      </p:sp>
    </p:spTree>
    <p:extLst>
      <p:ext uri="{BB962C8B-B14F-4D97-AF65-F5344CB8AC3E}">
        <p14:creationId xmlns:p14="http://schemas.microsoft.com/office/powerpoint/2010/main" val="228811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Empathie bedeutet …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13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9620791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… mit den Augen des anderen zu sehen, mit den Ohren </a:t>
            </a:r>
            <a:br>
              <a:rPr lang="de-DE" sz="2400" dirty="0">
                <a:latin typeface="Corbel" panose="020B0503020204020204" pitchFamily="34" charset="0"/>
              </a:rPr>
            </a:br>
            <a:r>
              <a:rPr lang="de-DE" sz="2400" dirty="0">
                <a:latin typeface="Corbel" panose="020B0503020204020204" pitchFamily="34" charset="0"/>
              </a:rPr>
              <a:t>des anderen zu hören, mit dem Herzen des anderen zu fühlen.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23C6024-A0AD-D6C5-B9B6-1F7949520C05}"/>
              </a:ext>
            </a:extLst>
          </p:cNvPr>
          <p:cNvSpPr txBox="1"/>
          <p:nvPr/>
        </p:nvSpPr>
        <p:spPr>
          <a:xfrm>
            <a:off x="956971" y="5934472"/>
            <a:ext cx="76577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https://www.brigitte.de/liebe/beziehung/psychologe-verraet--4-gewohnheiten--die-glueckliche-paare-ausmachen-13774094.html</a:t>
            </a:r>
          </a:p>
        </p:txBody>
      </p:sp>
      <p:pic>
        <p:nvPicPr>
          <p:cNvPr id="8194" name="Picture 2" descr="Glückliches Paar">
            <a:extLst>
              <a:ext uri="{FF2B5EF4-FFF2-40B4-BE49-F238E27FC236}">
                <a16:creationId xmlns:a16="http://schemas.microsoft.com/office/drawing/2014/main" id="{0DD519EA-BE71-14E9-FCEE-C73B21423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78" y="2254606"/>
            <a:ext cx="5535189" cy="368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765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Validation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2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B29EF0-1E22-86C0-C026-506C35B52E1B}"/>
              </a:ext>
            </a:extLst>
          </p:cNvPr>
          <p:cNvSpPr txBox="1"/>
          <p:nvPr/>
        </p:nvSpPr>
        <p:spPr>
          <a:xfrm>
            <a:off x="956971" y="5934472"/>
            <a:ext cx="5727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https://www.today.com/video/naomi-feil-advocate-for-dementia-care-dies-at-91-201908293537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623982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Entwickelt von Naomi Feil</a:t>
            </a:r>
          </a:p>
        </p:txBody>
      </p:sp>
      <p:pic>
        <p:nvPicPr>
          <p:cNvPr id="2050" name="Picture 2" descr="Naomi Feil, advocate for dementia care, dies at 91">
            <a:extLst>
              <a:ext uri="{FF2B5EF4-FFF2-40B4-BE49-F238E27FC236}">
                <a16:creationId xmlns:a16="http://schemas.microsoft.com/office/drawing/2014/main" id="{DD965AC9-99BF-EDE8-8CB4-397A4F901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279" y="2708920"/>
            <a:ext cx="5760473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6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Was ist Validation?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3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666846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Kombination aus …</a:t>
            </a:r>
          </a:p>
        </p:txBody>
      </p:sp>
      <p:sp>
        <p:nvSpPr>
          <p:cNvPr id="4" name="Gleichschenkliges Dreieck 3">
            <a:extLst>
              <a:ext uri="{FF2B5EF4-FFF2-40B4-BE49-F238E27FC236}">
                <a16:creationId xmlns:a16="http://schemas.microsoft.com/office/drawing/2014/main" id="{CE94C456-CB34-D0BA-CAD6-A45FC57C1A1F}"/>
              </a:ext>
            </a:extLst>
          </p:cNvPr>
          <p:cNvSpPr/>
          <p:nvPr/>
        </p:nvSpPr>
        <p:spPr>
          <a:xfrm>
            <a:off x="1746040" y="2627032"/>
            <a:ext cx="3772308" cy="296220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 dirty="0"/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E1561925-E7D2-ADE1-A440-3A1861425E91}"/>
              </a:ext>
            </a:extLst>
          </p:cNvPr>
          <p:cNvSpPr txBox="1"/>
          <p:nvPr/>
        </p:nvSpPr>
        <p:spPr>
          <a:xfrm>
            <a:off x="4517959" y="5723825"/>
            <a:ext cx="194421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de-DE" sz="2800" b="1" dirty="0">
                <a:solidFill>
                  <a:srgbClr val="FF0000"/>
                </a:solidFill>
                <a:latin typeface="Corbel" panose="020B0503020204020204" pitchFamily="34" charset="0"/>
              </a:rPr>
              <a:t>Techniken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6DB1C0C-175A-2B0C-9ACC-E4DD8733D54B}"/>
              </a:ext>
            </a:extLst>
          </p:cNvPr>
          <p:cNvSpPr txBox="1"/>
          <p:nvPr/>
        </p:nvSpPr>
        <p:spPr>
          <a:xfrm>
            <a:off x="782828" y="5727661"/>
            <a:ext cx="1944216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de-DE" sz="2800" b="1" dirty="0">
                <a:solidFill>
                  <a:srgbClr val="0070C0"/>
                </a:solidFill>
                <a:latin typeface="Corbel" panose="020B0503020204020204" pitchFamily="34" charset="0"/>
              </a:rPr>
              <a:t>Theorien</a:t>
            </a:r>
            <a:endParaRPr lang="de-DE" sz="2400" b="1" dirty="0">
              <a:solidFill>
                <a:srgbClr val="0070C0"/>
              </a:solidFill>
              <a:latin typeface="Corbel" panose="020B0503020204020204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4A796B01-B550-B46B-3A21-E7F1F022DE2C}"/>
              </a:ext>
            </a:extLst>
          </p:cNvPr>
          <p:cNvSpPr txBox="1"/>
          <p:nvPr/>
        </p:nvSpPr>
        <p:spPr>
          <a:xfrm>
            <a:off x="2018237" y="2060848"/>
            <a:ext cx="324036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de-DE" sz="2800" b="1" dirty="0">
                <a:solidFill>
                  <a:schemeClr val="accent6"/>
                </a:solidFill>
                <a:latin typeface="Corbel" panose="020B0503020204020204" pitchFamily="34" charset="0"/>
              </a:rPr>
              <a:t>Grundhaltung</a:t>
            </a:r>
          </a:p>
        </p:txBody>
      </p:sp>
    </p:spTree>
    <p:extLst>
      <p:ext uri="{BB962C8B-B14F-4D97-AF65-F5344CB8AC3E}">
        <p14:creationId xmlns:p14="http://schemas.microsoft.com/office/powerpoint/2010/main" val="389618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Was heißt Validation? 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4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B29EF0-1E22-86C0-C026-506C35B52E1B}"/>
              </a:ext>
            </a:extLst>
          </p:cNvPr>
          <p:cNvSpPr txBox="1"/>
          <p:nvPr/>
        </p:nvSpPr>
        <p:spPr>
          <a:xfrm>
            <a:off x="956971" y="5934472"/>
            <a:ext cx="5727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https://pixabay.com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940476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„für wahr und gültig erklären“ | „wertschätzen“ | „ernstnehmen“ |</a:t>
            </a:r>
          </a:p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„nicht urteilen“ | „akzeptieren“ | „in die Schuhe der anderen schlüpfen“ </a:t>
            </a:r>
          </a:p>
        </p:txBody>
      </p:sp>
      <p:pic>
        <p:nvPicPr>
          <p:cNvPr id="13" name="Grafik 12" descr="Ein Bild, das Gelände, Schuhe, draußen, Schuh enthält.&#10;&#10;Automatisch generierte Beschreibung">
            <a:extLst>
              <a:ext uri="{FF2B5EF4-FFF2-40B4-BE49-F238E27FC236}">
                <a16:creationId xmlns:a16="http://schemas.microsoft.com/office/drawing/2014/main" id="{5CD439DB-D534-EFA4-6EA0-5147B03321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852" y="2306575"/>
            <a:ext cx="5472608" cy="3642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71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Die Zielgruppe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5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B29EF0-1E22-86C0-C026-506C35B52E1B}"/>
              </a:ext>
            </a:extLst>
          </p:cNvPr>
          <p:cNvSpPr txBox="1"/>
          <p:nvPr/>
        </p:nvSpPr>
        <p:spPr>
          <a:xfrm>
            <a:off x="956971" y="5934472"/>
            <a:ext cx="5727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https://pixabay.com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940476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Hochbetagte Menschen | Bei Diagnose „Morbus Alzheimer“ | </a:t>
            </a:r>
          </a:p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Ohne psychiatrische Grunderkrankung</a:t>
            </a:r>
          </a:p>
        </p:txBody>
      </p:sp>
      <p:pic>
        <p:nvPicPr>
          <p:cNvPr id="5" name="Grafik 4" descr="Ein Bild, das Person, Kleidung, draußen, Kuss enthält.&#10;&#10;Automatisch generierte Beschreibung">
            <a:extLst>
              <a:ext uri="{FF2B5EF4-FFF2-40B4-BE49-F238E27FC236}">
                <a16:creationId xmlns:a16="http://schemas.microsoft.com/office/drawing/2014/main" id="{C2401796-634C-9577-B1EA-8F6C1EED266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706" y="2422982"/>
            <a:ext cx="6245842" cy="3526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22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awinen-Dossier - Bergwelten">
            <a:extLst>
              <a:ext uri="{FF2B5EF4-FFF2-40B4-BE49-F238E27FC236}">
                <a16:creationId xmlns:a16="http://schemas.microsoft.com/office/drawing/2014/main" id="{81436D42-E09A-E2B8-A614-CB0C9AAB3D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3852" y="542598"/>
            <a:ext cx="9217024" cy="520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485900" y="2492896"/>
            <a:ext cx="5054274" cy="1440160"/>
          </a:xfrm>
        </p:spPr>
        <p:txBody>
          <a:bodyPr rtlCol="0">
            <a:normAutofit/>
          </a:bodyPr>
          <a:lstStyle/>
          <a:p>
            <a:pPr rtl="0"/>
            <a:r>
              <a:rPr lang="de-DE" sz="9800" b="1" dirty="0">
                <a:solidFill>
                  <a:srgbClr val="FFFF00"/>
                </a:solidFill>
                <a:latin typeface="Corbel" panose="020B0503020204020204" pitchFamily="34" charset="0"/>
              </a:rPr>
              <a:t>Verluste!</a:t>
            </a: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6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B29EF0-1E22-86C0-C026-506C35B52E1B}"/>
              </a:ext>
            </a:extLst>
          </p:cNvPr>
          <p:cNvSpPr txBox="1"/>
          <p:nvPr/>
        </p:nvSpPr>
        <p:spPr>
          <a:xfrm>
            <a:off x="956971" y="5934472"/>
            <a:ext cx="5727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https://www.bergwelten.com/lp/lawinen-dossier</a:t>
            </a:r>
          </a:p>
        </p:txBody>
      </p:sp>
    </p:spTree>
    <p:extLst>
      <p:ext uri="{BB962C8B-B14F-4D97-AF65-F5344CB8AC3E}">
        <p14:creationId xmlns:p14="http://schemas.microsoft.com/office/powerpoint/2010/main" val="379601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Soziale Verluste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7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B29EF0-1E22-86C0-C026-506C35B52E1B}"/>
              </a:ext>
            </a:extLst>
          </p:cNvPr>
          <p:cNvSpPr txBox="1"/>
          <p:nvPr/>
        </p:nvSpPr>
        <p:spPr>
          <a:xfrm>
            <a:off x="956971" y="5934472"/>
            <a:ext cx="5727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https://pixabay.com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10628903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Wichtige Rollen gehen verloren (Hausfrau, Arbeitswelt) | </a:t>
            </a:r>
            <a:br>
              <a:rPr lang="de-DE" sz="2400" dirty="0">
                <a:latin typeface="Corbel" panose="020B0503020204020204" pitchFamily="34" charset="0"/>
              </a:rPr>
            </a:br>
            <a:r>
              <a:rPr lang="de-DE" sz="2400" dirty="0">
                <a:latin typeface="Corbel" panose="020B0503020204020204" pitchFamily="34" charset="0"/>
              </a:rPr>
              <a:t>Verlust des Partners | Verlust von Freunden | Gewohntes Wohnumfeld (Heimeinzug) …</a:t>
            </a:r>
          </a:p>
        </p:txBody>
      </p:sp>
      <p:pic>
        <p:nvPicPr>
          <p:cNvPr id="5122" name="Picture 2" descr="Bügeln oder Steamen? Dieses Gerät ist praktischer im Haushalt">
            <a:extLst>
              <a:ext uri="{FF2B5EF4-FFF2-40B4-BE49-F238E27FC236}">
                <a16:creationId xmlns:a16="http://schemas.microsoft.com/office/drawing/2014/main" id="{E288A36E-AC38-BAB6-F862-DFAB71D98B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25" y="2440550"/>
            <a:ext cx="6231684" cy="3505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205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Körperliche Verluste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8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B29EF0-1E22-86C0-C026-506C35B52E1B}"/>
              </a:ext>
            </a:extLst>
          </p:cNvPr>
          <p:cNvSpPr txBox="1"/>
          <p:nvPr/>
        </p:nvSpPr>
        <p:spPr>
          <a:xfrm>
            <a:off x="956971" y="5934472"/>
            <a:ext cx="5727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https://pixabay.com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9908823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Seh- und Hörvermögen | Eingeschränkte Mobilität | Hirnabbau | </a:t>
            </a:r>
          </a:p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Tast-, Geschmacks-, Geruchssinn</a:t>
            </a:r>
          </a:p>
        </p:txBody>
      </p:sp>
      <p:pic>
        <p:nvPicPr>
          <p:cNvPr id="8" name="Grafik 7" descr="Ein Bild, das draußen, Pflanze, Schuhwerk, Straße enthält.&#10;&#10;Automatisch generierte Beschreibung">
            <a:extLst>
              <a:ext uri="{FF2B5EF4-FFF2-40B4-BE49-F238E27FC236}">
                <a16:creationId xmlns:a16="http://schemas.microsoft.com/office/drawing/2014/main" id="{0D1D3955-66D3-B6FF-D80A-178F24814B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278" y="2249468"/>
            <a:ext cx="5967237" cy="368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48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09837" y="260648"/>
            <a:ext cx="10369152" cy="1862336"/>
          </a:xfrm>
        </p:spPr>
        <p:txBody>
          <a:bodyPr rtlCol="0">
            <a:normAutofit/>
          </a:bodyPr>
          <a:lstStyle/>
          <a:p>
            <a:pPr rtl="0"/>
            <a:r>
              <a:rPr lang="de-DE" b="1" dirty="0">
                <a:latin typeface="Corbel" panose="020B0503020204020204" pitchFamily="34" charset="0"/>
              </a:rPr>
              <a:t>Psychische Verluste</a:t>
            </a:r>
            <a:br>
              <a:rPr lang="de-DE" b="1" dirty="0">
                <a:latin typeface="Corbel" panose="020B0503020204020204" pitchFamily="34" charset="0"/>
              </a:rPr>
            </a:br>
            <a:endParaRPr lang="de-DE" b="1" dirty="0">
              <a:latin typeface="Corbel" panose="020B0503020204020204" pitchFamily="34" charset="0"/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A448F1E-C064-FD09-8FF3-C0D47676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65243" y="6356351"/>
            <a:ext cx="4032447" cy="365125"/>
          </a:xfrm>
        </p:spPr>
        <p:txBody>
          <a:bodyPr/>
          <a:lstStyle/>
          <a:p>
            <a:r>
              <a:rPr lang="en-US" dirty="0"/>
              <a:t>Elisabeth Mader, DSB/A | Validations-Teacher 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75BE395-6035-CD34-2866-31BDFD281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34929" y="6356351"/>
            <a:ext cx="2844059" cy="365125"/>
          </a:xfrm>
        </p:spPr>
        <p:txBody>
          <a:bodyPr/>
          <a:lstStyle/>
          <a:p>
            <a:fld id="{81FEFA0A-2F20-4B60-98C6-5FFDA469AA1C}" type="slidenum">
              <a:rPr lang="de-DE" sz="2000" smtClean="0"/>
              <a:pPr/>
              <a:t>9</a:t>
            </a:fld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76890BDE-AC94-5F34-4EB1-B1B6BDBEF6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42884" y="583380"/>
            <a:ext cx="782330" cy="908993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FB29EF0-1E22-86C0-C026-506C35B52E1B}"/>
              </a:ext>
            </a:extLst>
          </p:cNvPr>
          <p:cNvSpPr txBox="1"/>
          <p:nvPr/>
        </p:nvSpPr>
        <p:spPr>
          <a:xfrm>
            <a:off x="956971" y="5934472"/>
            <a:ext cx="57272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1000" dirty="0">
                <a:latin typeface="Corbel" panose="020B0503020204020204" pitchFamily="34" charset="0"/>
              </a:rPr>
              <a:t>https://pixabay.com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B9E3025-F818-FC2A-AF82-33DDEBB6BC11}"/>
              </a:ext>
            </a:extLst>
          </p:cNvPr>
          <p:cNvSpPr txBox="1"/>
          <p:nvPr/>
        </p:nvSpPr>
        <p:spPr>
          <a:xfrm>
            <a:off x="938117" y="1492373"/>
            <a:ext cx="9908823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de-DE" sz="2400" dirty="0">
                <a:latin typeface="Corbel" panose="020B0503020204020204" pitchFamily="34" charset="0"/>
              </a:rPr>
              <a:t>Mut | Sicherheit | Soziale Kontakte | Selbständigkeit …  </a:t>
            </a:r>
          </a:p>
        </p:txBody>
      </p:sp>
      <p:pic>
        <p:nvPicPr>
          <p:cNvPr id="5" name="Grafik 4" descr="Ein Bild, das Im Haus, Person, Wand, Menschliches Gesicht enthält.&#10;&#10;Automatisch generierte Beschreibung">
            <a:extLst>
              <a:ext uri="{FF2B5EF4-FFF2-40B4-BE49-F238E27FC236}">
                <a16:creationId xmlns:a16="http://schemas.microsoft.com/office/drawing/2014/main" id="{F9B5C1EA-7287-98B4-DC19-4EC47D3B41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297" y="2118701"/>
            <a:ext cx="5087695" cy="3815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40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Klarheit 16:9">
  <a:themeElements>
    <a:clrScheme name="Serenity_16x9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9532193_TF02801109_TF02801109.potx" id="{8698BAC2-92DE-46B1-A95B-23845FF99F2A}" vid="{159544EC-DC65-4FAF-8F4B-F6C6ACEF4FFC}"/>
    </a:ext>
  </a:extLst>
</a:theme>
</file>

<file path=ppt/theme/theme2.xml><?xml version="1.0" encoding="utf-8"?>
<a:theme xmlns:a="http://schemas.openxmlformats.org/drawingml/2006/main" name="Office-Design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Design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F249165-F638-412C-8E0A-DFB7045CA2E0}">
  <ds:schemaRefs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  <ds:schemaRef ds:uri="http://schemas.openxmlformats.org/package/2006/metadata/core-properties"/>
    <ds:schemaRef ds:uri="4873beb7-5857-4685-be1f-d57550cc96cc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Naturpräsentation „Ausgeglichenheit“ (Breitbild)</Template>
  <TotalTime>0</TotalTime>
  <Words>342</Words>
  <Application>Microsoft Office PowerPoint</Application>
  <PresentationFormat>Benutzerdefiniert</PresentationFormat>
  <Paragraphs>80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7" baseType="lpstr">
      <vt:lpstr>Arial</vt:lpstr>
      <vt:lpstr>Corbel</vt:lpstr>
      <vt:lpstr>Euphemia</vt:lpstr>
      <vt:lpstr>Klarheit 16:9</vt:lpstr>
      <vt:lpstr>Mit Kommunikation  in Beziehung bleiben</vt:lpstr>
      <vt:lpstr>Validation </vt:lpstr>
      <vt:lpstr>Was ist Validation? </vt:lpstr>
      <vt:lpstr>Was heißt Validation?  </vt:lpstr>
      <vt:lpstr>Die Zielgruppe </vt:lpstr>
      <vt:lpstr>Verluste!</vt:lpstr>
      <vt:lpstr>Soziale Verluste </vt:lpstr>
      <vt:lpstr>Körperliche Verluste </vt:lpstr>
      <vt:lpstr>Psychische Verluste </vt:lpstr>
      <vt:lpstr>Validationsprinzipien </vt:lpstr>
      <vt:lpstr>Validationsprinzipien </vt:lpstr>
      <vt:lpstr>Validationsprinzipien </vt:lpstr>
      <vt:lpstr>Empathie bedeutet …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Mit Kommunikation  in Beziehung bleiben</dc:title>
  <dc:creator>Steidl Klaus</dc:creator>
  <cp:lastModifiedBy>RÖSSLER Verena,Mag. (FH) M.A.</cp:lastModifiedBy>
  <cp:revision>16</cp:revision>
  <cp:lastPrinted>2024-04-11T18:27:21Z</cp:lastPrinted>
  <dcterms:created xsi:type="dcterms:W3CDTF">2024-04-06T07:00:54Z</dcterms:created>
  <dcterms:modified xsi:type="dcterms:W3CDTF">2024-04-15T06:39:35Z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